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801600" cy="9601200" type="A3"/>
  <p:notesSz cx="9872663" cy="13514388"/>
  <p:defaultTextStyle>
    <a:defPPr>
      <a:defRPr lang="bg-BG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1029" autoAdjust="0"/>
    <p:restoredTop sz="99821" autoAdjust="0"/>
  </p:normalViewPr>
  <p:slideViewPr>
    <p:cSldViewPr>
      <p:cViewPr>
        <p:scale>
          <a:sx n="66" d="100"/>
          <a:sy n="66" d="100"/>
        </p:scale>
        <p:origin x="-1386" y="79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675719"/>
          </a:xfrm>
          <a:prstGeom prst="rect">
            <a:avLst/>
          </a:prstGeom>
        </p:spPr>
        <p:txBody>
          <a:bodyPr vert="horz" lIns="133640" tIns="66820" rIns="133640" bIns="66820" rtlCol="0"/>
          <a:lstStyle>
            <a:lvl1pPr algn="l">
              <a:defRPr sz="18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5592224" y="0"/>
            <a:ext cx="4278154" cy="675719"/>
          </a:xfrm>
          <a:prstGeom prst="rect">
            <a:avLst/>
          </a:prstGeom>
        </p:spPr>
        <p:txBody>
          <a:bodyPr vert="horz" lIns="133640" tIns="66820" rIns="133640" bIns="66820" rtlCol="0"/>
          <a:lstStyle>
            <a:lvl1pPr algn="r">
              <a:defRPr sz="1800"/>
            </a:lvl1pPr>
          </a:lstStyle>
          <a:p>
            <a:fld id="{A2F01767-9733-4B12-AA9D-084E34D41658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558925" y="1012825"/>
            <a:ext cx="6756400" cy="50688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3640" tIns="66820" rIns="133640" bIns="668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987267" y="6419334"/>
            <a:ext cx="7898130" cy="6081475"/>
          </a:xfrm>
          <a:prstGeom prst="rect">
            <a:avLst/>
          </a:prstGeom>
        </p:spPr>
        <p:txBody>
          <a:bodyPr vert="horz" lIns="133640" tIns="66820" rIns="133640" bIns="668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2836323"/>
            <a:ext cx="4278154" cy="675719"/>
          </a:xfrm>
          <a:prstGeom prst="rect">
            <a:avLst/>
          </a:prstGeom>
        </p:spPr>
        <p:txBody>
          <a:bodyPr vert="horz" lIns="133640" tIns="66820" rIns="133640" bIns="66820" rtlCol="0" anchor="b"/>
          <a:lstStyle>
            <a:lvl1pPr algn="l">
              <a:defRPr sz="18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5592224" y="12836323"/>
            <a:ext cx="4278154" cy="675719"/>
          </a:xfrm>
          <a:prstGeom prst="rect">
            <a:avLst/>
          </a:prstGeom>
        </p:spPr>
        <p:txBody>
          <a:bodyPr vert="horz" lIns="133640" tIns="66820" rIns="133640" bIns="66820" rtlCol="0" anchor="b"/>
          <a:lstStyle>
            <a:lvl1pPr algn="r">
              <a:defRPr sz="1800"/>
            </a:lvl1pPr>
          </a:lstStyle>
          <a:p>
            <a:fld id="{199DA4DD-5DF7-4A19-B7D7-866D4D87AFC9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1436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725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870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DA4DD-5DF7-4A19-B7D7-866D4D87AFC9}" type="slidenum">
              <a:rPr lang="bg-BG" smtClean="0"/>
              <a:pPr/>
              <a:t>1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960120" y="2982597"/>
            <a:ext cx="10881360" cy="205803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12994960" y="537845"/>
            <a:ext cx="4031615" cy="11470323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011238" y="6169662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011238" y="4069400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03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00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0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0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0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0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0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02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95670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03" indent="0">
              <a:buNone/>
              <a:defRPr sz="2800" b="1"/>
            </a:lvl2pPr>
            <a:lvl3pPr marL="1280006" indent="0">
              <a:buNone/>
              <a:defRPr sz="2500" b="1"/>
            </a:lvl3pPr>
            <a:lvl4pPr marL="1920009" indent="0">
              <a:buNone/>
              <a:defRPr sz="2200" b="1"/>
            </a:lvl4pPr>
            <a:lvl5pPr marL="2560013" indent="0">
              <a:buNone/>
              <a:defRPr sz="2200" b="1"/>
            </a:lvl5pPr>
            <a:lvl6pPr marL="3200016" indent="0">
              <a:buNone/>
              <a:defRPr sz="2200" b="1"/>
            </a:lvl6pPr>
            <a:lvl7pPr marL="3840019" indent="0">
              <a:buNone/>
              <a:defRPr sz="2200" b="1"/>
            </a:lvl7pPr>
            <a:lvl8pPr marL="4480022" indent="0">
              <a:buNone/>
              <a:defRPr sz="2200" b="1"/>
            </a:lvl8pPr>
            <a:lvl9pPr marL="5120025" indent="0">
              <a:buNone/>
              <a:defRPr sz="22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503037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03" indent="0">
              <a:buNone/>
              <a:defRPr sz="2800" b="1"/>
            </a:lvl2pPr>
            <a:lvl3pPr marL="1280006" indent="0">
              <a:buNone/>
              <a:defRPr sz="2500" b="1"/>
            </a:lvl3pPr>
            <a:lvl4pPr marL="1920009" indent="0">
              <a:buNone/>
              <a:defRPr sz="2200" b="1"/>
            </a:lvl4pPr>
            <a:lvl5pPr marL="2560013" indent="0">
              <a:buNone/>
              <a:defRPr sz="2200" b="1"/>
            </a:lvl5pPr>
            <a:lvl6pPr marL="3200016" indent="0">
              <a:buNone/>
              <a:defRPr sz="2200" b="1"/>
            </a:lvl6pPr>
            <a:lvl7pPr marL="3840019" indent="0">
              <a:buNone/>
              <a:defRPr sz="2200" b="1"/>
            </a:lvl7pPr>
            <a:lvl8pPr marL="4480022" indent="0">
              <a:buNone/>
              <a:defRPr sz="2200" b="1"/>
            </a:lvl8pPr>
            <a:lvl9pPr marL="5120025" indent="0">
              <a:buNone/>
              <a:defRPr sz="22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503037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40082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005070" y="382272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40082" y="2009142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03" indent="0">
              <a:buNone/>
              <a:defRPr sz="1700"/>
            </a:lvl2pPr>
            <a:lvl3pPr marL="1280006" indent="0">
              <a:buNone/>
              <a:defRPr sz="1400"/>
            </a:lvl3pPr>
            <a:lvl4pPr marL="1920009" indent="0">
              <a:buNone/>
              <a:defRPr sz="1300"/>
            </a:lvl4pPr>
            <a:lvl5pPr marL="2560013" indent="0">
              <a:buNone/>
              <a:defRPr sz="1300"/>
            </a:lvl5pPr>
            <a:lvl6pPr marL="3200016" indent="0">
              <a:buNone/>
              <a:defRPr sz="1300"/>
            </a:lvl6pPr>
            <a:lvl7pPr marL="3840019" indent="0">
              <a:buNone/>
              <a:defRPr sz="1300"/>
            </a:lvl7pPr>
            <a:lvl8pPr marL="4480022" indent="0">
              <a:buNone/>
              <a:defRPr sz="1300"/>
            </a:lvl8pPr>
            <a:lvl9pPr marL="5120025" indent="0">
              <a:buNone/>
              <a:defRPr sz="13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03" indent="0">
              <a:buNone/>
              <a:defRPr sz="3900"/>
            </a:lvl2pPr>
            <a:lvl3pPr marL="1280006" indent="0">
              <a:buNone/>
              <a:defRPr sz="3400"/>
            </a:lvl3pPr>
            <a:lvl4pPr marL="1920009" indent="0">
              <a:buNone/>
              <a:defRPr sz="2800"/>
            </a:lvl4pPr>
            <a:lvl5pPr marL="2560013" indent="0">
              <a:buNone/>
              <a:defRPr sz="2800"/>
            </a:lvl5pPr>
            <a:lvl6pPr marL="3200016" indent="0">
              <a:buNone/>
              <a:defRPr sz="2800"/>
            </a:lvl6pPr>
            <a:lvl7pPr marL="3840019" indent="0">
              <a:buNone/>
              <a:defRPr sz="2800"/>
            </a:lvl7pPr>
            <a:lvl8pPr marL="4480022" indent="0">
              <a:buNone/>
              <a:defRPr sz="2800"/>
            </a:lvl8pPr>
            <a:lvl9pPr marL="5120025" indent="0">
              <a:buNone/>
              <a:defRPr sz="28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03" indent="0">
              <a:buNone/>
              <a:defRPr sz="1700"/>
            </a:lvl2pPr>
            <a:lvl3pPr marL="1280006" indent="0">
              <a:buNone/>
              <a:defRPr sz="1400"/>
            </a:lvl3pPr>
            <a:lvl4pPr marL="1920009" indent="0">
              <a:buNone/>
              <a:defRPr sz="1300"/>
            </a:lvl4pPr>
            <a:lvl5pPr marL="2560013" indent="0">
              <a:buNone/>
              <a:defRPr sz="1300"/>
            </a:lvl5pPr>
            <a:lvl6pPr marL="3200016" indent="0">
              <a:buNone/>
              <a:defRPr sz="1300"/>
            </a:lvl6pPr>
            <a:lvl7pPr marL="3840019" indent="0">
              <a:buNone/>
              <a:defRPr sz="1300"/>
            </a:lvl7pPr>
            <a:lvl8pPr marL="4480022" indent="0">
              <a:buNone/>
              <a:defRPr sz="1300"/>
            </a:lvl8pPr>
            <a:lvl9pPr marL="5120025" indent="0">
              <a:buNone/>
              <a:defRPr sz="13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04FCA-C213-4CAE-B6B9-391A2FD3E1DE}" type="datetimeFigureOut">
              <a:rPr lang="bg-BG" smtClean="0"/>
              <a:pPr/>
              <a:t>28.6.2018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031C-13FF-4B8E-96D9-E57757119049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006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03" indent="-480003" algn="l" defTabSz="128000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005" indent="-400002" algn="l" defTabSz="1280006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008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011" indent="-320002" algn="l" defTabSz="128000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14" indent="-320002" algn="l" defTabSz="1280006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017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020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025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028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03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006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009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013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016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019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022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025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2.bin"/><Relationship Id="rId5" Type="http://schemas.openxmlformats.org/officeDocument/2006/relationships/image" Target="../media/image3.png"/><Relationship Id="rId15" Type="http://schemas.openxmlformats.org/officeDocument/2006/relationships/oleObject" Target="../embeddings/oleObject4.bin"/><Relationship Id="rId10" Type="http://schemas.openxmlformats.org/officeDocument/2006/relationships/image" Target="../media/image7.emf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" name="Picture 3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062" y="2803764"/>
            <a:ext cx="11446654" cy="551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" name="Правоъгълник 71"/>
          <p:cNvSpPr/>
          <p:nvPr/>
        </p:nvSpPr>
        <p:spPr>
          <a:xfrm>
            <a:off x="4757726" y="237907"/>
            <a:ext cx="4143404" cy="123109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>
              <a:defRPr/>
            </a:pPr>
            <a:r>
              <a:rPr lang="bg-BG" sz="1800" kern="10" dirty="0"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СХЕМА ЗА </a:t>
            </a:r>
            <a:r>
              <a:rPr lang="bg-BG" sz="1800" kern="10" dirty="0" smtClean="0"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ЕВАКУАЦИЯ</a:t>
            </a:r>
            <a:r>
              <a:rPr lang="en-US" sz="1800" kern="10" dirty="0" smtClean="0"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latin typeface="Arial Black"/>
              </a:rPr>
              <a:t> </a:t>
            </a:r>
          </a:p>
          <a:p>
            <a:pPr algn="ctr">
              <a:defRPr/>
            </a:pPr>
            <a:endParaRPr lang="en-US" sz="2800" kern="10" dirty="0" smtClean="0">
              <a:ln w="19080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00FF00"/>
              </a:solidFill>
              <a:latin typeface="Arial Black"/>
            </a:endParaRPr>
          </a:p>
          <a:p>
            <a:pPr algn="ctr">
              <a:defRPr/>
            </a:pPr>
            <a:endParaRPr lang="bg-BG" sz="2800" kern="10" dirty="0">
              <a:ln w="19080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00FF00"/>
              </a:solidFill>
              <a:latin typeface="Arial Black"/>
            </a:endParaRPr>
          </a:p>
        </p:txBody>
      </p:sp>
      <p:pic>
        <p:nvPicPr>
          <p:cNvPr id="73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048" y="1924034"/>
            <a:ext cx="928694" cy="5734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4" name="Текстово поле 73"/>
          <p:cNvSpPr txBox="1">
            <a:spLocks noChangeArrowheads="1"/>
          </p:cNvSpPr>
          <p:nvPr/>
        </p:nvSpPr>
        <p:spPr bwMode="auto">
          <a:xfrm>
            <a:off x="11201209" y="9292206"/>
            <a:ext cx="2214563" cy="2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bg-BG" sz="800" dirty="0"/>
              <a:t>Част : Пожарна безопасност</a:t>
            </a:r>
          </a:p>
        </p:txBody>
      </p:sp>
      <p:sp>
        <p:nvSpPr>
          <p:cNvPr id="75" name="Текстово поле 74"/>
          <p:cNvSpPr txBox="1"/>
          <p:nvPr/>
        </p:nvSpPr>
        <p:spPr>
          <a:xfrm>
            <a:off x="3059090" y="631796"/>
            <a:ext cx="7699428" cy="738652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„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Преустройство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на част от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първи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етаж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сутерен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терапевтичен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блок "В"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отделение за хемодиализа и пристройки - коридор 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евакуационна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стълба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”- п.и.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сидентиф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 68850.502.179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у.п.и.I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- за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здравни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нужди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кв. 524 , гр. Стара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Загора</a:t>
            </a:r>
            <a:endParaRPr lang="bg-BG" sz="14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6" name="Group 5"/>
          <p:cNvGrpSpPr>
            <a:grpSpLocks/>
          </p:cNvGrpSpPr>
          <p:nvPr/>
        </p:nvGrpSpPr>
        <p:grpSpPr bwMode="auto">
          <a:xfrm>
            <a:off x="328808" y="639943"/>
            <a:ext cx="500066" cy="1857388"/>
            <a:chOff x="0" y="482"/>
            <a:chExt cx="248" cy="1034"/>
          </a:xfrm>
        </p:grpSpPr>
        <p:sp>
          <p:nvSpPr>
            <p:cNvPr id="77" name="AutoShape 6"/>
            <p:cNvSpPr>
              <a:spLocks noChangeArrowheads="1"/>
            </p:cNvSpPr>
            <p:nvPr/>
          </p:nvSpPr>
          <p:spPr bwMode="auto">
            <a:xfrm>
              <a:off x="37" y="482"/>
              <a:ext cx="168" cy="126"/>
            </a:xfrm>
            <a:prstGeom prst="notchedRightArrow">
              <a:avLst>
                <a:gd name="adj1" fmla="val 43750"/>
                <a:gd name="adj2" fmla="val 65741"/>
              </a:avLst>
            </a:prstGeom>
            <a:solidFill>
              <a:srgbClr val="99CC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bg-BG" sz="800" dirty="0">
                <a:latin typeface="Calibri" pitchFamily="34" charset="0"/>
              </a:endParaRPr>
            </a:p>
          </p:txBody>
        </p:sp>
        <p:grpSp>
          <p:nvGrpSpPr>
            <p:cNvPr id="78" name="Group 7"/>
            <p:cNvGrpSpPr>
              <a:grpSpLocks/>
            </p:cNvGrpSpPr>
            <p:nvPr/>
          </p:nvGrpSpPr>
          <p:grpSpPr bwMode="auto">
            <a:xfrm>
              <a:off x="68" y="1070"/>
              <a:ext cx="112" cy="127"/>
              <a:chOff x="68" y="1070"/>
              <a:chExt cx="112" cy="127"/>
            </a:xfrm>
          </p:grpSpPr>
          <p:sp>
            <p:nvSpPr>
              <p:cNvPr id="87" name="Rectangle 8"/>
              <p:cNvSpPr>
                <a:spLocks noChangeArrowheads="1"/>
              </p:cNvSpPr>
              <p:nvPr/>
            </p:nvSpPr>
            <p:spPr bwMode="auto">
              <a:xfrm rot="5400000">
                <a:off x="60" y="1078"/>
                <a:ext cx="127" cy="112"/>
              </a:xfrm>
              <a:prstGeom prst="rect">
                <a:avLst/>
              </a:prstGeom>
              <a:solidFill>
                <a:srgbClr val="FF0000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>
                  <a:latin typeface="Calibri" pitchFamily="34" charset="0"/>
                </a:endParaRPr>
              </a:p>
            </p:txBody>
          </p:sp>
          <p:sp>
            <p:nvSpPr>
              <p:cNvPr id="88" name="Oval 9"/>
              <p:cNvSpPr>
                <a:spLocks noChangeArrowheads="1"/>
              </p:cNvSpPr>
              <p:nvPr/>
            </p:nvSpPr>
            <p:spPr bwMode="auto">
              <a:xfrm rot="5400000">
                <a:off x="137" y="1129"/>
                <a:ext cx="34" cy="29"/>
              </a:xfrm>
              <a:prstGeom prst="ellipse">
                <a:avLst/>
              </a:prstGeom>
              <a:solidFill>
                <a:srgbClr val="FF0000"/>
              </a:solidFill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 sz="800" dirty="0">
                  <a:latin typeface="Calibri" pitchFamily="34" charset="0"/>
                </a:endParaRPr>
              </a:p>
            </p:txBody>
          </p:sp>
          <p:sp>
            <p:nvSpPr>
              <p:cNvPr id="89" name="Line 10"/>
              <p:cNvSpPr>
                <a:spLocks noChangeShapeType="1"/>
              </p:cNvSpPr>
              <p:nvPr/>
            </p:nvSpPr>
            <p:spPr bwMode="auto">
              <a:xfrm>
                <a:off x="142" y="1135"/>
                <a:ext cx="21" cy="20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0" name="Line 11"/>
              <p:cNvSpPr>
                <a:spLocks noChangeShapeType="1"/>
              </p:cNvSpPr>
              <p:nvPr/>
            </p:nvSpPr>
            <p:spPr bwMode="auto">
              <a:xfrm flipV="1">
                <a:off x="142" y="1133"/>
                <a:ext cx="21" cy="22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1" name="Line 12"/>
              <p:cNvSpPr>
                <a:spLocks noChangeShapeType="1"/>
              </p:cNvSpPr>
              <p:nvPr/>
            </p:nvSpPr>
            <p:spPr bwMode="auto">
              <a:xfrm>
                <a:off x="126" y="1099"/>
                <a:ext cx="0" cy="88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2" name="Line 13"/>
              <p:cNvSpPr>
                <a:spLocks noChangeShapeType="1"/>
              </p:cNvSpPr>
              <p:nvPr/>
            </p:nvSpPr>
            <p:spPr bwMode="auto">
              <a:xfrm>
                <a:off x="82" y="1100"/>
                <a:ext cx="0" cy="87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6" name="Line 14"/>
              <p:cNvSpPr>
                <a:spLocks noChangeShapeType="1"/>
              </p:cNvSpPr>
              <p:nvPr/>
            </p:nvSpPr>
            <p:spPr bwMode="auto">
              <a:xfrm>
                <a:off x="88" y="1093"/>
                <a:ext cx="0" cy="88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8" name="Line 15"/>
              <p:cNvSpPr>
                <a:spLocks noChangeShapeType="1"/>
              </p:cNvSpPr>
              <p:nvPr/>
            </p:nvSpPr>
            <p:spPr bwMode="auto">
              <a:xfrm>
                <a:off x="98" y="1106"/>
                <a:ext cx="0" cy="74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42" name="Line 16"/>
              <p:cNvSpPr>
                <a:spLocks noChangeShapeType="1"/>
              </p:cNvSpPr>
              <p:nvPr/>
            </p:nvSpPr>
            <p:spPr bwMode="auto">
              <a:xfrm>
                <a:off x="107" y="1106"/>
                <a:ext cx="0" cy="74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43" name="Line 17"/>
              <p:cNvSpPr>
                <a:spLocks noChangeShapeType="1"/>
              </p:cNvSpPr>
              <p:nvPr/>
            </p:nvSpPr>
            <p:spPr bwMode="auto">
              <a:xfrm>
                <a:off x="114" y="1106"/>
                <a:ext cx="0" cy="74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44" name="AutoShape 18"/>
              <p:cNvSpPr>
                <a:spLocks noChangeArrowheads="1"/>
              </p:cNvSpPr>
              <p:nvPr/>
            </p:nvSpPr>
            <p:spPr bwMode="auto">
              <a:xfrm>
                <a:off x="84" y="1089"/>
                <a:ext cx="7" cy="11"/>
              </a:xfrm>
              <a:prstGeom prst="flowChartMerge">
                <a:avLst/>
              </a:prstGeom>
              <a:solidFill>
                <a:srgbClr val="FFFFFF"/>
              </a:solidFill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>
                  <a:latin typeface="Calibri" pitchFamily="34" charset="0"/>
                </a:endParaRPr>
              </a:p>
            </p:txBody>
          </p:sp>
          <p:sp>
            <p:nvSpPr>
              <p:cNvPr id="145" name="AutoShape 19"/>
              <p:cNvSpPr>
                <a:spLocks noChangeArrowheads="1"/>
              </p:cNvSpPr>
              <p:nvPr/>
            </p:nvSpPr>
            <p:spPr bwMode="auto">
              <a:xfrm rot="10800000" flipH="1">
                <a:off x="84" y="1074"/>
                <a:ext cx="7" cy="11"/>
              </a:xfrm>
              <a:prstGeom prst="flowChartMerge">
                <a:avLst/>
              </a:prstGeom>
              <a:solidFill>
                <a:srgbClr val="FFFFFF"/>
              </a:solidFill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>
                  <a:latin typeface="Calibri" pitchFamily="34" charset="0"/>
                </a:endParaRPr>
              </a:p>
            </p:txBody>
          </p:sp>
          <p:sp>
            <p:nvSpPr>
              <p:cNvPr id="146" name="Line 20"/>
              <p:cNvSpPr>
                <a:spLocks noChangeShapeType="1"/>
              </p:cNvSpPr>
              <p:nvPr/>
            </p:nvSpPr>
            <p:spPr bwMode="auto">
              <a:xfrm flipH="1">
                <a:off x="126" y="1145"/>
                <a:ext cx="12" cy="0"/>
              </a:xfrm>
              <a:prstGeom prst="line">
                <a:avLst/>
              </a:prstGeom>
              <a:noFill/>
              <a:ln w="126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79" name="Group 21"/>
            <p:cNvGrpSpPr>
              <a:grpSpLocks/>
            </p:cNvGrpSpPr>
            <p:nvPr/>
          </p:nvGrpSpPr>
          <p:grpSpPr bwMode="auto">
            <a:xfrm>
              <a:off x="0" y="619"/>
              <a:ext cx="248" cy="158"/>
              <a:chOff x="0" y="619"/>
              <a:chExt cx="248" cy="158"/>
            </a:xfrm>
          </p:grpSpPr>
          <p:sp>
            <p:nvSpPr>
              <p:cNvPr id="84" name="AutoShape 22"/>
              <p:cNvSpPr>
                <a:spLocks noChangeArrowheads="1"/>
              </p:cNvSpPr>
              <p:nvPr/>
            </p:nvSpPr>
            <p:spPr bwMode="auto">
              <a:xfrm rot="-5400000">
                <a:off x="-35" y="654"/>
                <a:ext cx="158" cy="88"/>
              </a:xfrm>
              <a:prstGeom prst="upArrow">
                <a:avLst>
                  <a:gd name="adj1" fmla="val 35833"/>
                  <a:gd name="adj2" fmla="val 79606"/>
                </a:avLst>
              </a:prstGeom>
              <a:solidFill>
                <a:srgbClr val="99CC00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 sz="800" dirty="0">
                  <a:latin typeface="Calibri" pitchFamily="34" charset="0"/>
                </a:endParaRPr>
              </a:p>
            </p:txBody>
          </p:sp>
          <p:sp>
            <p:nvSpPr>
              <p:cNvPr id="85" name="Rectangle 23"/>
              <p:cNvSpPr>
                <a:spLocks noChangeArrowheads="1"/>
              </p:cNvSpPr>
              <p:nvPr/>
            </p:nvSpPr>
            <p:spPr bwMode="auto">
              <a:xfrm rot="-5400000">
                <a:off x="192" y="673"/>
                <a:ext cx="59" cy="52"/>
              </a:xfrm>
              <a:prstGeom prst="rect">
                <a:avLst/>
              </a:prstGeom>
              <a:solidFill>
                <a:srgbClr val="99CC00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 sz="800" dirty="0">
                  <a:latin typeface="Calibri" pitchFamily="34" charset="0"/>
                </a:endParaRPr>
              </a:p>
            </p:txBody>
          </p:sp>
          <p:sp>
            <p:nvSpPr>
              <p:cNvPr id="86" name="Rectangle 24"/>
              <p:cNvSpPr>
                <a:spLocks noChangeArrowheads="1"/>
              </p:cNvSpPr>
              <p:nvPr/>
            </p:nvSpPr>
            <p:spPr bwMode="auto">
              <a:xfrm rot="-5400000">
                <a:off x="112" y="673"/>
                <a:ext cx="59" cy="52"/>
              </a:xfrm>
              <a:prstGeom prst="rect">
                <a:avLst/>
              </a:prstGeom>
              <a:solidFill>
                <a:srgbClr val="99CC00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g-BG" sz="800" dirty="0">
                  <a:latin typeface="Calibri" pitchFamily="34" charset="0"/>
                </a:endParaRPr>
              </a:p>
            </p:txBody>
          </p:sp>
        </p:grpSp>
        <p:graphicFrame>
          <p:nvGraphicFramePr>
            <p:cNvPr id="80" name="Object 3"/>
            <p:cNvGraphicFramePr>
              <a:graphicFrameLocks noChangeAspect="1"/>
            </p:cNvGraphicFramePr>
            <p:nvPr/>
          </p:nvGraphicFramePr>
          <p:xfrm>
            <a:off x="31" y="1386"/>
            <a:ext cx="174" cy="130"/>
          </p:xfrm>
          <a:graphic>
            <a:graphicData uri="http://schemas.openxmlformats.org/presentationml/2006/ole">
              <p:oleObj spid="_x0000_s1362" r:id="rId6" imgW="2019048" imgH="1015873" progId="">
                <p:embed/>
              </p:oleObj>
            </a:graphicData>
          </a:graphic>
        </p:graphicFrame>
        <p:sp>
          <p:nvSpPr>
            <p:cNvPr id="81" name="Oval 26"/>
            <p:cNvSpPr>
              <a:spLocks noChangeArrowheads="1"/>
            </p:cNvSpPr>
            <p:nvPr/>
          </p:nvSpPr>
          <p:spPr bwMode="auto">
            <a:xfrm>
              <a:off x="68" y="754"/>
              <a:ext cx="120" cy="135"/>
            </a:xfrm>
            <a:prstGeom prst="ellipse">
              <a:avLst/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bg-BG" sz="800" dirty="0">
                <a:latin typeface="Calibri" pitchFamily="34" charset="0"/>
              </a:endParaRPr>
            </a:p>
          </p:txBody>
        </p:sp>
        <p:pic>
          <p:nvPicPr>
            <p:cNvPr id="82" name="Picture 2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" y="1205"/>
              <a:ext cx="203" cy="17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83" name="Picture 2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" y="912"/>
              <a:ext cx="135" cy="13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147" name="Правоъгълник 146"/>
          <p:cNvSpPr/>
          <p:nvPr/>
        </p:nvSpPr>
        <p:spPr>
          <a:xfrm>
            <a:off x="757436" y="244127"/>
            <a:ext cx="3214472" cy="342400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>
              <a:spcBef>
                <a:spcPts val="875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ЛЕГЕНДА</a:t>
            </a:r>
            <a:endParaRPr lang="en-US" sz="1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5000"/>
              </a:lnSpc>
              <a:spcBef>
                <a:spcPts val="1575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ОСНОВЕН ПЪТ ЗА  ЕВАКУАЦИЯ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РЕЗЕРВЕН ПЪТ ЗА ЕВАКУАЦИЯ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ВАШЕТО МЕСТОРАЗПОЛОЖЕНИЕ</a:t>
            </a: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УРЕДИ ЗА ПОЖАРОГАСЕНЕ</a:t>
            </a: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ПОЖАРЕН  КРАН</a:t>
            </a: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 ЕЛЕКТРИЧЕСКО ТАБЛО</a:t>
            </a: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ИЗХОД</a:t>
            </a:r>
            <a:endParaRPr lang="en-US" sz="1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bg-BG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ПОЖАРОУСТОЙЧИВА СТЕНА 120 МИН.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r>
              <a:rPr lang="bg-BG" sz="10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 </a:t>
            </a:r>
          </a:p>
          <a:p>
            <a:pPr>
              <a:lnSpc>
                <a:spcPct val="115000"/>
              </a:lnSpc>
              <a:spcBef>
                <a:spcPts val="788"/>
              </a:spcBef>
              <a:tabLst>
                <a:tab pos="1012704" algn="l"/>
                <a:tab pos="2025407" algn="l"/>
                <a:tab pos="3039698" algn="l"/>
              </a:tabLst>
            </a:pPr>
            <a:endParaRPr lang="bg-BG" sz="1000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50" name="Правоъгълник 149"/>
          <p:cNvSpPr/>
          <p:nvPr/>
        </p:nvSpPr>
        <p:spPr>
          <a:xfrm>
            <a:off x="442418" y="2654286"/>
            <a:ext cx="285750" cy="46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  <p:pic>
        <p:nvPicPr>
          <p:cNvPr id="151" name="Картина 58" descr="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82397" y="8144443"/>
            <a:ext cx="3643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" name="Картина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04123" y="8209531"/>
            <a:ext cx="271461" cy="271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" name="Правоъгълник 66"/>
          <p:cNvSpPr>
            <a:spLocks noChangeArrowheads="1"/>
          </p:cNvSpPr>
          <p:nvPr/>
        </p:nvSpPr>
        <p:spPr bwMode="auto">
          <a:xfrm>
            <a:off x="9321610" y="8242868"/>
            <a:ext cx="1761997" cy="21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ru-RU" sz="800" b="1" dirty="0">
                <a:latin typeface="Arial" pitchFamily="34" charset="0"/>
                <a:cs typeface="Arial" pitchFamily="34" charset="0"/>
              </a:rPr>
              <a:t>“</a:t>
            </a:r>
            <a:r>
              <a:rPr lang="bg-BG" sz="800" b="1" dirty="0">
                <a:latin typeface="Arial" pitchFamily="34" charset="0"/>
                <a:cs typeface="Arial" pitchFamily="34" charset="0"/>
              </a:rPr>
              <a:t>ФАЙЕР ПРОТЕКШЪН</a:t>
            </a:r>
            <a:r>
              <a:rPr lang="ru-RU" sz="800" b="1" dirty="0">
                <a:latin typeface="Arial" pitchFamily="34" charset="0"/>
                <a:cs typeface="Arial" pitchFamily="34" charset="0"/>
              </a:rPr>
              <a:t>”  </a:t>
            </a:r>
            <a:r>
              <a:rPr lang="bg-BG" sz="800" b="1" dirty="0">
                <a:latin typeface="Arial" pitchFamily="34" charset="0"/>
                <a:cs typeface="Arial" pitchFamily="34" charset="0"/>
              </a:rPr>
              <a:t> ЕООД</a:t>
            </a:r>
            <a:endParaRPr lang="bg-BG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Правоъгълник 68"/>
          <p:cNvSpPr>
            <a:spLocks noChangeArrowheads="1"/>
          </p:cNvSpPr>
          <p:nvPr/>
        </p:nvSpPr>
        <p:spPr bwMode="auto">
          <a:xfrm>
            <a:off x="10597954" y="8136506"/>
            <a:ext cx="2357438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ctr" eaLnBrk="0" hangingPunct="0"/>
            <a:r>
              <a:rPr lang="ru-RU" sz="600" dirty="0">
                <a:latin typeface="Arial" pitchFamily="34" charset="0"/>
                <a:cs typeface="Arial" pitchFamily="34" charset="0"/>
              </a:rPr>
              <a:t>Стара </a:t>
            </a:r>
            <a:r>
              <a:rPr lang="ru-RU" sz="600" dirty="0" err="1">
                <a:latin typeface="Arial" pitchFamily="34" charset="0"/>
                <a:cs typeface="Arial" pitchFamily="34" charset="0"/>
              </a:rPr>
              <a:t>Загора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 6000,</a:t>
            </a:r>
            <a:r>
              <a:rPr lang="bg-BG" sz="600" dirty="0">
                <a:latin typeface="Arial" pitchFamily="34" charset="0"/>
                <a:cs typeface="Arial" pitchFamily="34" charset="0"/>
              </a:rPr>
              <a:t>ул.” Братя Митови”  № 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6 </a:t>
            </a:r>
            <a:endParaRPr lang="en-US" sz="600" dirty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en-US" sz="600" dirty="0">
                <a:latin typeface="Arial" pitchFamily="34" charset="0"/>
                <a:cs typeface="Arial" pitchFamily="34" charset="0"/>
              </a:rPr>
              <a:t>GSM </a:t>
            </a:r>
            <a:r>
              <a:rPr lang="bg-BG" sz="600" dirty="0">
                <a:latin typeface="Arial" pitchFamily="34" charset="0"/>
                <a:cs typeface="Arial" pitchFamily="34" charset="0"/>
              </a:rPr>
              <a:t>0898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 </a:t>
            </a:r>
            <a:r>
              <a:rPr lang="bg-BG" sz="600" dirty="0">
                <a:latin typeface="Arial" pitchFamily="34" charset="0"/>
                <a:cs typeface="Arial" pitchFamily="34" charset="0"/>
              </a:rPr>
              <a:t>72 61 64 </a:t>
            </a:r>
            <a:endParaRPr lang="en-US" sz="600" dirty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en-US" sz="600" dirty="0">
                <a:latin typeface="Arial" pitchFamily="34" charset="0"/>
                <a:cs typeface="Arial" pitchFamily="34" charset="0"/>
              </a:rPr>
              <a:t>email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:</a:t>
            </a:r>
            <a:r>
              <a:rPr lang="en-US" sz="600" dirty="0" err="1">
                <a:latin typeface="Arial" pitchFamily="34" charset="0"/>
                <a:cs typeface="Arial" pitchFamily="34" charset="0"/>
              </a:rPr>
              <a:t>fireprotection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@</a:t>
            </a:r>
            <a:r>
              <a:rPr lang="en-US" sz="600" dirty="0" err="1">
                <a:latin typeface="Arial" pitchFamily="34" charset="0"/>
                <a:cs typeface="Arial" pitchFamily="34" charset="0"/>
              </a:rPr>
              <a:t>abv</a:t>
            </a:r>
            <a:r>
              <a:rPr lang="ru-RU" sz="600" dirty="0">
                <a:latin typeface="Arial" pitchFamily="34" charset="0"/>
                <a:cs typeface="Arial" pitchFamily="34" charset="0"/>
              </a:rPr>
              <a:t>.</a:t>
            </a:r>
            <a:r>
              <a:rPr lang="en-US" sz="600" dirty="0" err="1" smtClean="0">
                <a:latin typeface="Arial" pitchFamily="34" charset="0"/>
                <a:cs typeface="Arial" pitchFamily="34" charset="0"/>
              </a:rPr>
              <a:t>bg</a:t>
            </a:r>
            <a:endParaRPr lang="en-US" sz="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1" name="Текстово поле 62"/>
          <p:cNvSpPr txBox="1">
            <a:spLocks noChangeArrowheads="1"/>
          </p:cNvSpPr>
          <p:nvPr/>
        </p:nvSpPr>
        <p:spPr bwMode="auto">
          <a:xfrm>
            <a:off x="8972568" y="8501087"/>
            <a:ext cx="821388" cy="2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bg-BG" sz="800" dirty="0" smtClean="0">
                <a:latin typeface="Arial" pitchFamily="34" charset="0"/>
                <a:cs typeface="Arial" pitchFamily="34" charset="0"/>
              </a:rPr>
              <a:t>Обект:</a:t>
            </a:r>
            <a:endParaRPr lang="bg-BG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2" name="Текстово поле 64"/>
          <p:cNvSpPr txBox="1">
            <a:spLocks noChangeArrowheads="1"/>
          </p:cNvSpPr>
          <p:nvPr/>
        </p:nvSpPr>
        <p:spPr bwMode="auto">
          <a:xfrm>
            <a:off x="9256521" y="9102763"/>
            <a:ext cx="2214562" cy="70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r>
              <a:rPr lang="bg-BG" sz="800" dirty="0">
                <a:latin typeface="Arial" pitchFamily="34" charset="0"/>
                <a:cs typeface="Arial" pitchFamily="34" charset="0"/>
              </a:rPr>
              <a:t>Чертеж: </a:t>
            </a:r>
            <a:r>
              <a:rPr lang="bg-BG" sz="800" dirty="0" smtClean="0">
                <a:latin typeface="Arial" pitchFamily="34" charset="0"/>
                <a:cs typeface="Arial" pitchFamily="34" charset="0"/>
              </a:rPr>
              <a:t>Евакуационна схема</a:t>
            </a:r>
            <a:endParaRPr lang="en-US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8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bg-BG" sz="800" dirty="0" smtClean="0">
                <a:latin typeface="Arial" pitchFamily="34" charset="0"/>
                <a:cs typeface="Arial" pitchFamily="34" charset="0"/>
              </a:rPr>
              <a:t> първи етаж</a:t>
            </a:r>
            <a:r>
              <a:rPr lang="en-US" sz="800" dirty="0" smtClean="0">
                <a:latin typeface="Arial" pitchFamily="34" charset="0"/>
                <a:cs typeface="Arial" pitchFamily="34" charset="0"/>
              </a:rPr>
              <a:t>/ </a:t>
            </a:r>
            <a:r>
              <a:rPr lang="bg-BG" sz="800" dirty="0" smtClean="0">
                <a:latin typeface="Arial" pitchFamily="34" charset="0"/>
                <a:cs typeface="Arial" pitchFamily="34" charset="0"/>
              </a:rPr>
              <a:t>кота</a:t>
            </a:r>
            <a:r>
              <a:rPr lang="en-US" sz="800" dirty="0" smtClean="0">
                <a:latin typeface="Arial" pitchFamily="34" charset="0"/>
                <a:cs typeface="Arial" pitchFamily="34" charset="0"/>
              </a:rPr>
              <a:t> 0.00</a:t>
            </a:r>
          </a:p>
          <a:p>
            <a:r>
              <a:rPr lang="bg-BG" sz="800" dirty="0" smtClean="0">
                <a:latin typeface="Arial" pitchFamily="34" charset="0"/>
                <a:cs typeface="Arial" pitchFamily="34" charset="0"/>
              </a:rPr>
              <a:t>                  </a:t>
            </a:r>
            <a:endParaRPr lang="bg-BG" sz="900" dirty="0" smtClean="0">
              <a:latin typeface="Arial" pitchFamily="34" charset="0"/>
              <a:cs typeface="Arial" pitchFamily="34" charset="0"/>
            </a:endParaRP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endParaRPr lang="bg-BG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3" name="Текстово поле 65"/>
          <p:cNvSpPr txBox="1">
            <a:spLocks noChangeArrowheads="1"/>
          </p:cNvSpPr>
          <p:nvPr/>
        </p:nvSpPr>
        <p:spPr bwMode="auto">
          <a:xfrm>
            <a:off x="11315510" y="9058842"/>
            <a:ext cx="642937" cy="2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bg-BG" sz="800" dirty="0">
                <a:latin typeface="Arial" pitchFamily="34" charset="0"/>
                <a:cs typeface="Arial" pitchFamily="34" charset="0"/>
              </a:rPr>
              <a:t>Лист </a:t>
            </a:r>
            <a:r>
              <a:rPr lang="en-US" sz="800" dirty="0" smtClean="0">
                <a:latin typeface="Arial" pitchFamily="34" charset="0"/>
                <a:cs typeface="Arial" pitchFamily="34" charset="0"/>
              </a:rPr>
              <a:t>1</a:t>
            </a:r>
            <a:endParaRPr lang="bg-BG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" name="Текстово поле 66"/>
          <p:cNvSpPr txBox="1">
            <a:spLocks noChangeArrowheads="1"/>
          </p:cNvSpPr>
          <p:nvPr/>
        </p:nvSpPr>
        <p:spPr bwMode="auto">
          <a:xfrm>
            <a:off x="11953684" y="9063605"/>
            <a:ext cx="785813" cy="2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bg-BG" sz="800" dirty="0">
                <a:latin typeface="Arial" pitchFamily="34" charset="0"/>
                <a:cs typeface="Arial" pitchFamily="34" charset="0"/>
              </a:rPr>
              <a:t>Фаза ТП</a:t>
            </a:r>
          </a:p>
        </p:txBody>
      </p:sp>
      <p:sp>
        <p:nvSpPr>
          <p:cNvPr id="175" name="Текстово поле 62"/>
          <p:cNvSpPr txBox="1">
            <a:spLocks noChangeArrowheads="1"/>
          </p:cNvSpPr>
          <p:nvPr/>
        </p:nvSpPr>
        <p:spPr bwMode="auto">
          <a:xfrm>
            <a:off x="8610622" y="8515376"/>
            <a:ext cx="4311678" cy="63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bg-BG" sz="7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„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Преустройство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на част от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първи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етаж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 и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сутерен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терапевтичен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7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7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блок "В"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отделение за хемодиализа и пристройки - коридор и </a:t>
            </a:r>
            <a:endParaRPr lang="en-US" sz="7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7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евакуационна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стълба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”- п.и.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сидентиф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. 68850.502.179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у.п.и.I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-</a:t>
            </a:r>
            <a:endParaRPr lang="en-US" sz="7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7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за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здравни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нужди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кв. 524 , гр. Стара </a:t>
            </a:r>
            <a:r>
              <a:rPr lang="ru-RU" sz="700" dirty="0" err="1" smtClean="0">
                <a:latin typeface="Arial" pitchFamily="34" charset="0"/>
                <a:cs typeface="Arial" pitchFamily="34" charset="0"/>
              </a:rPr>
              <a:t>Загора</a:t>
            </a:r>
            <a:endParaRPr lang="bg-BG" sz="700" dirty="0" smtClean="0">
              <a:latin typeface="Arial" pitchFamily="34" charset="0"/>
              <a:cs typeface="Arial" pitchFamily="34" charset="0"/>
            </a:endParaRPr>
          </a:p>
          <a:p>
            <a:endParaRPr lang="bg-BG" sz="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6" name="Текстово поле 175"/>
          <p:cNvSpPr txBox="1">
            <a:spLocks noChangeArrowheads="1"/>
          </p:cNvSpPr>
          <p:nvPr/>
        </p:nvSpPr>
        <p:spPr bwMode="auto">
          <a:xfrm>
            <a:off x="11125009" y="9250021"/>
            <a:ext cx="2214563" cy="22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r>
              <a:rPr lang="bg-BG" sz="800" dirty="0">
                <a:latin typeface="Arial" pitchFamily="34" charset="0"/>
                <a:cs typeface="Arial" pitchFamily="34" charset="0"/>
              </a:rPr>
              <a:t>Част : Пожарна безопасност</a:t>
            </a:r>
          </a:p>
        </p:txBody>
      </p:sp>
      <p:sp>
        <p:nvSpPr>
          <p:cNvPr id="177" name="Oval 26"/>
          <p:cNvSpPr>
            <a:spLocks noChangeArrowheads="1"/>
          </p:cNvSpPr>
          <p:nvPr/>
        </p:nvSpPr>
        <p:spPr bwMode="auto">
          <a:xfrm>
            <a:off x="6900866" y="4943476"/>
            <a:ext cx="162000" cy="1620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78" name="AutoShape 6"/>
          <p:cNvSpPr>
            <a:spLocks noChangeArrowheads="1"/>
          </p:cNvSpPr>
          <p:nvPr/>
        </p:nvSpPr>
        <p:spPr bwMode="auto">
          <a:xfrm rot="5400000">
            <a:off x="6980216" y="6283360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79" name="AutoShape 6"/>
          <p:cNvSpPr>
            <a:spLocks noChangeArrowheads="1"/>
          </p:cNvSpPr>
          <p:nvPr/>
        </p:nvSpPr>
        <p:spPr bwMode="auto">
          <a:xfrm rot="5400000">
            <a:off x="6980216" y="6847244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180" name="Право съединение 179"/>
          <p:cNvCxnSpPr>
            <a:stCxn id="179" idx="1"/>
            <a:endCxn id="178" idx="3"/>
          </p:cNvCxnSpPr>
          <p:nvPr/>
        </p:nvCxnSpPr>
        <p:spPr>
          <a:xfrm rot="5400000" flipH="1" flipV="1">
            <a:off x="6929566" y="6658011"/>
            <a:ext cx="353301" cy="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2" name="Object 297"/>
          <p:cNvGraphicFramePr>
            <a:graphicFrameLocks noChangeAspect="1"/>
          </p:cNvGraphicFramePr>
          <p:nvPr/>
        </p:nvGraphicFramePr>
        <p:xfrm>
          <a:off x="7015164" y="7229492"/>
          <a:ext cx="285752" cy="197305"/>
        </p:xfrm>
        <a:graphic>
          <a:graphicData uri="http://schemas.openxmlformats.org/presentationml/2006/ole">
            <p:oleObj spid="_x0000_s1363" r:id="rId11" imgW="2019048" imgH="1015873" progId="">
              <p:embed/>
            </p:oleObj>
          </a:graphicData>
        </a:graphic>
      </p:graphicFrame>
      <p:cxnSp>
        <p:nvCxnSpPr>
          <p:cNvPr id="184" name="Право съединение 183"/>
          <p:cNvCxnSpPr/>
          <p:nvPr/>
        </p:nvCxnSpPr>
        <p:spPr>
          <a:xfrm>
            <a:off x="2312159" y="4471990"/>
            <a:ext cx="46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Текстово поле 189"/>
          <p:cNvSpPr txBox="1">
            <a:spLocks noChangeArrowheads="1"/>
          </p:cNvSpPr>
          <p:nvPr/>
        </p:nvSpPr>
        <p:spPr bwMode="auto">
          <a:xfrm>
            <a:off x="264119" y="8843049"/>
            <a:ext cx="2399992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3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-ПРАХОВ ПОЖАРОГАСИТЕЛ 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6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 КГ. 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ABC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 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91" name="Текстово поле 190"/>
          <p:cNvSpPr txBox="1">
            <a:spLocks noChangeArrowheads="1"/>
          </p:cNvSpPr>
          <p:nvPr/>
        </p:nvSpPr>
        <p:spPr bwMode="auto">
          <a:xfrm>
            <a:off x="266977" y="8691590"/>
            <a:ext cx="181970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2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-ПОЖАРОГАСИТЕЛ 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CO2 5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КГ.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92" name="Текстово поле 99"/>
          <p:cNvSpPr txBox="1">
            <a:spLocks noChangeArrowheads="1"/>
          </p:cNvSpPr>
          <p:nvPr/>
        </p:nvSpPr>
        <p:spPr bwMode="auto">
          <a:xfrm>
            <a:off x="2967014" y="4567238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1</a:t>
            </a:r>
            <a:endParaRPr lang="bg-BG" altLang="bg-BG" sz="900" dirty="0"/>
          </a:p>
        </p:txBody>
      </p:sp>
      <p:pic>
        <p:nvPicPr>
          <p:cNvPr id="193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19404" y="4500562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5" name="Текстово поле 99"/>
          <p:cNvSpPr txBox="1">
            <a:spLocks noChangeArrowheads="1"/>
          </p:cNvSpPr>
          <p:nvPr/>
        </p:nvSpPr>
        <p:spPr bwMode="auto">
          <a:xfrm>
            <a:off x="3101959" y="4569768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3</a:t>
            </a:r>
            <a:endParaRPr lang="bg-BG" altLang="bg-BG" sz="900" dirty="0"/>
          </a:p>
        </p:txBody>
      </p:sp>
      <p:sp>
        <p:nvSpPr>
          <p:cNvPr id="196" name="AutoShape 6"/>
          <p:cNvSpPr>
            <a:spLocks noChangeArrowheads="1"/>
          </p:cNvSpPr>
          <p:nvPr/>
        </p:nvSpPr>
        <p:spPr bwMode="auto">
          <a:xfrm rot="4299291">
            <a:off x="6936401" y="5188930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97" name="AutoShape 6"/>
          <p:cNvSpPr>
            <a:spLocks noChangeArrowheads="1"/>
          </p:cNvSpPr>
          <p:nvPr/>
        </p:nvSpPr>
        <p:spPr bwMode="auto">
          <a:xfrm rot="5400000">
            <a:off x="6977066" y="5752154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198" name="Право съединение 197"/>
          <p:cNvCxnSpPr>
            <a:stCxn id="197" idx="1"/>
            <a:endCxn id="196" idx="3"/>
          </p:cNvCxnSpPr>
          <p:nvPr/>
        </p:nvCxnSpPr>
        <p:spPr>
          <a:xfrm rot="16200000" flipV="1">
            <a:off x="6923040" y="5559545"/>
            <a:ext cx="359045" cy="1008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Право съединение 198"/>
          <p:cNvCxnSpPr>
            <a:stCxn id="197" idx="3"/>
            <a:endCxn id="178" idx="1"/>
          </p:cNvCxnSpPr>
          <p:nvPr/>
        </p:nvCxnSpPr>
        <p:spPr>
          <a:xfrm rot="16200000" flipH="1">
            <a:off x="6944330" y="6108890"/>
            <a:ext cx="320623" cy="315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Текстово поле 99"/>
          <p:cNvSpPr txBox="1">
            <a:spLocks noChangeArrowheads="1"/>
          </p:cNvSpPr>
          <p:nvPr/>
        </p:nvSpPr>
        <p:spPr bwMode="auto">
          <a:xfrm>
            <a:off x="7758122" y="6086484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Зала за хемодиализа </a:t>
            </a:r>
            <a:r>
              <a:rPr lang="en-US" altLang="bg-BG" sz="600" b="1" dirty="0" smtClean="0">
                <a:latin typeface="Arial" pitchFamily="34" charset="0"/>
                <a:cs typeface="Arial" pitchFamily="34" charset="0"/>
              </a:rPr>
              <a:t>I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64" name="Picture 34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65492" y="7594302"/>
            <a:ext cx="2681306" cy="190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65" name="Object 341"/>
          <p:cNvGraphicFramePr>
            <a:graphicFrameLocks noChangeAspect="1"/>
          </p:cNvGraphicFramePr>
          <p:nvPr/>
        </p:nvGraphicFramePr>
        <p:xfrm>
          <a:off x="9124969" y="7139004"/>
          <a:ext cx="285750" cy="196850"/>
        </p:xfrm>
        <a:graphic>
          <a:graphicData uri="http://schemas.openxmlformats.org/presentationml/2006/ole">
            <p:oleObj spid="_x0000_s1365" r:id="rId14" imgW="2019048" imgH="1015873" progId="">
              <p:embed/>
            </p:oleObj>
          </a:graphicData>
        </a:graphic>
      </p:graphicFrame>
      <p:graphicFrame>
        <p:nvGraphicFramePr>
          <p:cNvPr id="1366" name="Object 342"/>
          <p:cNvGraphicFramePr>
            <a:graphicFrameLocks noChangeAspect="1"/>
          </p:cNvGraphicFramePr>
          <p:nvPr/>
        </p:nvGraphicFramePr>
        <p:xfrm>
          <a:off x="3448028" y="8026422"/>
          <a:ext cx="285750" cy="196850"/>
        </p:xfrm>
        <a:graphic>
          <a:graphicData uri="http://schemas.openxmlformats.org/presentationml/2006/ole">
            <p:oleObj spid="_x0000_s1366" r:id="rId15" imgW="2019048" imgH="1015873" progId="">
              <p:embed/>
            </p:oleObj>
          </a:graphicData>
        </a:graphic>
      </p:graphicFrame>
      <p:cxnSp>
        <p:nvCxnSpPr>
          <p:cNvPr id="206" name="Съединител &quot;права стрелка&quot; 205"/>
          <p:cNvCxnSpPr/>
          <p:nvPr/>
        </p:nvCxnSpPr>
        <p:spPr>
          <a:xfrm rot="10800000" flipV="1">
            <a:off x="7672388" y="3735380"/>
            <a:ext cx="1228742" cy="0"/>
          </a:xfrm>
          <a:prstGeom prst="straightConnector1">
            <a:avLst/>
          </a:prstGeom>
          <a:ln w="19050">
            <a:solidFill>
              <a:srgbClr val="FF434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Съединител &quot;права стрелка&quot; 207"/>
          <p:cNvCxnSpPr/>
          <p:nvPr/>
        </p:nvCxnSpPr>
        <p:spPr>
          <a:xfrm>
            <a:off x="8901130" y="3736173"/>
            <a:ext cx="1200160" cy="0"/>
          </a:xfrm>
          <a:prstGeom prst="straightConnector1">
            <a:avLst/>
          </a:prstGeom>
          <a:ln w="19050">
            <a:solidFill>
              <a:srgbClr val="FF434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Текстово поле 211"/>
          <p:cNvSpPr txBox="1">
            <a:spLocks noChangeArrowheads="1"/>
          </p:cNvSpPr>
          <p:nvPr/>
        </p:nvSpPr>
        <p:spPr bwMode="auto">
          <a:xfrm>
            <a:off x="263482" y="8536970"/>
            <a:ext cx="189985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1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-ВОДЕН 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ПОЖАРОГАСИТЕЛ </a:t>
            </a:r>
            <a:r>
              <a:rPr lang="bg-BG" sz="900" dirty="0">
                <a:latin typeface="Times New Roman" pitchFamily="16" charset="0"/>
                <a:cs typeface="Times New Roman" pitchFamily="16" charset="0"/>
              </a:rPr>
              <a:t>9Л</a:t>
            </a:r>
          </a:p>
        </p:txBody>
      </p:sp>
      <p:sp>
        <p:nvSpPr>
          <p:cNvPr id="213" name="Текстово поле 212"/>
          <p:cNvSpPr txBox="1">
            <a:spLocks noChangeArrowheads="1"/>
          </p:cNvSpPr>
          <p:nvPr/>
        </p:nvSpPr>
        <p:spPr bwMode="auto">
          <a:xfrm>
            <a:off x="7696210" y="3543294"/>
            <a:ext cx="1257051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ЗАЩИТЕНА ЗОНА 1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15" name="Текстово поле 214"/>
          <p:cNvSpPr txBox="1">
            <a:spLocks noChangeArrowheads="1"/>
          </p:cNvSpPr>
          <p:nvPr/>
        </p:nvSpPr>
        <p:spPr bwMode="auto">
          <a:xfrm>
            <a:off x="8836835" y="3550431"/>
            <a:ext cx="1257051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ЗАЩИТЕНА ЗОНА 2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95" name="Текстово поле 94"/>
          <p:cNvSpPr txBox="1">
            <a:spLocks noChangeArrowheads="1"/>
          </p:cNvSpPr>
          <p:nvPr/>
        </p:nvSpPr>
        <p:spPr bwMode="auto">
          <a:xfrm>
            <a:off x="2676491" y="8534428"/>
            <a:ext cx="2206029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 60C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-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 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ПОЖАРОУСТОЙЧИВА ВРАТА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96" name="Текстово поле 95"/>
          <p:cNvSpPr txBox="1">
            <a:spLocks noChangeArrowheads="1"/>
          </p:cNvSpPr>
          <p:nvPr/>
        </p:nvSpPr>
        <p:spPr bwMode="auto">
          <a:xfrm>
            <a:off x="2681238" y="8686828"/>
            <a:ext cx="2206029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 </a:t>
            </a:r>
            <a:r>
              <a:rPr lang="bg-BG" sz="9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9</a:t>
            </a:r>
            <a:r>
              <a:rPr lang="en-US" sz="9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-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 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ПОЖАРОУСТОЙЧИВА ВРАТА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97" name="Текстово поле 96"/>
          <p:cNvSpPr txBox="1">
            <a:spLocks noChangeArrowheads="1"/>
          </p:cNvSpPr>
          <p:nvPr/>
        </p:nvSpPr>
        <p:spPr bwMode="auto">
          <a:xfrm>
            <a:off x="2676505" y="8839228"/>
            <a:ext cx="2146717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r>
              <a:rPr lang="bg-BG" sz="9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СЗДУВ 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–</a:t>
            </a:r>
            <a:r>
              <a:rPr lang="en-US" sz="900" dirty="0" smtClean="0">
                <a:latin typeface="Times New Roman" pitchFamily="16" charset="0"/>
                <a:cs typeface="Times New Roman" pitchFamily="16" charset="0"/>
              </a:rPr>
              <a:t> 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САМОЗАТВАРЯЩА СЕ </a:t>
            </a:r>
          </a:p>
          <a:p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                 ДОМОУПЛЪТНЕНА</a:t>
            </a:r>
            <a:r>
              <a:rPr lang="bg-BG" sz="900" dirty="0" smtClean="0">
                <a:latin typeface="Times New Roman" pitchFamily="16" charset="0"/>
                <a:cs typeface="Times New Roman" pitchFamily="16" charset="0"/>
              </a:rPr>
              <a:t> ВРАТА</a:t>
            </a:r>
            <a:endParaRPr lang="bg-BG" sz="900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98" name="Правоъгълник 97"/>
          <p:cNvSpPr/>
          <p:nvPr/>
        </p:nvSpPr>
        <p:spPr>
          <a:xfrm>
            <a:off x="2557090" y="4647069"/>
            <a:ext cx="4700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</a:t>
            </a:r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9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endParaRPr lang="bg-BG" sz="800" b="1" dirty="0"/>
          </a:p>
        </p:txBody>
      </p:sp>
      <p:sp>
        <p:nvSpPr>
          <p:cNvPr id="99" name="Правоъгълник 98"/>
          <p:cNvSpPr/>
          <p:nvPr/>
        </p:nvSpPr>
        <p:spPr>
          <a:xfrm>
            <a:off x="3555980" y="4870908"/>
            <a:ext cx="4700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</a:t>
            </a:r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9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endParaRPr lang="bg-BG" sz="800" b="1" dirty="0"/>
          </a:p>
        </p:txBody>
      </p:sp>
      <p:sp>
        <p:nvSpPr>
          <p:cNvPr id="100" name="Правоъгълник 99"/>
          <p:cNvSpPr/>
          <p:nvPr/>
        </p:nvSpPr>
        <p:spPr>
          <a:xfrm>
            <a:off x="3562330" y="5085222"/>
            <a:ext cx="4700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</a:t>
            </a:r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9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endParaRPr lang="bg-BG" sz="800" b="1" dirty="0"/>
          </a:p>
        </p:txBody>
      </p:sp>
      <p:sp>
        <p:nvSpPr>
          <p:cNvPr id="101" name="Правоъгълник 100"/>
          <p:cNvSpPr/>
          <p:nvPr/>
        </p:nvSpPr>
        <p:spPr>
          <a:xfrm>
            <a:off x="3557568" y="6175842"/>
            <a:ext cx="4700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</a:t>
            </a:r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9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endParaRPr lang="bg-BG" sz="800" b="1" dirty="0"/>
          </a:p>
        </p:txBody>
      </p:sp>
      <p:cxnSp>
        <p:nvCxnSpPr>
          <p:cNvPr id="102" name="Право съединение 101"/>
          <p:cNvCxnSpPr/>
          <p:nvPr/>
        </p:nvCxnSpPr>
        <p:spPr>
          <a:xfrm>
            <a:off x="2983673" y="4474371"/>
            <a:ext cx="43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аво съединение 102"/>
          <p:cNvCxnSpPr/>
          <p:nvPr/>
        </p:nvCxnSpPr>
        <p:spPr>
          <a:xfrm rot="5400000">
            <a:off x="1838072" y="4943696"/>
            <a:ext cx="97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аво съединение 104"/>
          <p:cNvCxnSpPr/>
          <p:nvPr/>
        </p:nvCxnSpPr>
        <p:spPr>
          <a:xfrm rot="5400000">
            <a:off x="2916785" y="4946077"/>
            <a:ext cx="97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аво съединение 105"/>
          <p:cNvCxnSpPr/>
          <p:nvPr/>
        </p:nvCxnSpPr>
        <p:spPr>
          <a:xfrm>
            <a:off x="3734378" y="4471985"/>
            <a:ext cx="3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аво съединение 106"/>
          <p:cNvCxnSpPr/>
          <p:nvPr/>
        </p:nvCxnSpPr>
        <p:spPr>
          <a:xfrm rot="5400000">
            <a:off x="3568070" y="4659133"/>
            <a:ext cx="36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аво съединение 107"/>
          <p:cNvCxnSpPr/>
          <p:nvPr/>
        </p:nvCxnSpPr>
        <p:spPr>
          <a:xfrm>
            <a:off x="3736165" y="5074447"/>
            <a:ext cx="3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аво съединение 108"/>
          <p:cNvCxnSpPr/>
          <p:nvPr/>
        </p:nvCxnSpPr>
        <p:spPr>
          <a:xfrm rot="5400000">
            <a:off x="3575213" y="5490190"/>
            <a:ext cx="36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аво съединение 109"/>
          <p:cNvCxnSpPr/>
          <p:nvPr/>
        </p:nvCxnSpPr>
        <p:spPr>
          <a:xfrm>
            <a:off x="3740927" y="5676904"/>
            <a:ext cx="3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аво съединение 110"/>
          <p:cNvCxnSpPr/>
          <p:nvPr/>
        </p:nvCxnSpPr>
        <p:spPr>
          <a:xfrm>
            <a:off x="3735221" y="6164272"/>
            <a:ext cx="3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аво съединение 111"/>
          <p:cNvCxnSpPr/>
          <p:nvPr/>
        </p:nvCxnSpPr>
        <p:spPr>
          <a:xfrm>
            <a:off x="3732194" y="6729426"/>
            <a:ext cx="3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аво съединение 112"/>
          <p:cNvCxnSpPr/>
          <p:nvPr/>
        </p:nvCxnSpPr>
        <p:spPr>
          <a:xfrm rot="5400000">
            <a:off x="3564894" y="6565301"/>
            <a:ext cx="36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Правоъгълник 113"/>
          <p:cNvSpPr/>
          <p:nvPr/>
        </p:nvSpPr>
        <p:spPr>
          <a:xfrm>
            <a:off x="9126460" y="4114795"/>
            <a:ext cx="4700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EI</a:t>
            </a:r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6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0C</a:t>
            </a:r>
            <a:endParaRPr lang="bg-BG" sz="800" b="1" dirty="0"/>
          </a:p>
        </p:txBody>
      </p:sp>
      <p:pic>
        <p:nvPicPr>
          <p:cNvPr id="115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55129" y="4500562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6" name="Текстово поле 99"/>
          <p:cNvSpPr txBox="1">
            <a:spLocks noChangeArrowheads="1"/>
          </p:cNvSpPr>
          <p:nvPr/>
        </p:nvSpPr>
        <p:spPr bwMode="auto">
          <a:xfrm>
            <a:off x="4983476" y="4115273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1</a:t>
            </a:r>
            <a:endParaRPr lang="bg-BG" altLang="bg-BG" sz="900" dirty="0"/>
          </a:p>
        </p:txBody>
      </p:sp>
      <p:pic>
        <p:nvPicPr>
          <p:cNvPr id="117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866" y="4048597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8" name="Текстово поле 99"/>
          <p:cNvSpPr txBox="1">
            <a:spLocks noChangeArrowheads="1"/>
          </p:cNvSpPr>
          <p:nvPr/>
        </p:nvSpPr>
        <p:spPr bwMode="auto">
          <a:xfrm>
            <a:off x="5118421" y="4117803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2</a:t>
            </a:r>
            <a:endParaRPr lang="bg-BG" altLang="bg-BG" sz="900" dirty="0"/>
          </a:p>
        </p:txBody>
      </p:sp>
      <p:pic>
        <p:nvPicPr>
          <p:cNvPr id="119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71591" y="4048597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0" name="Правоъгълник 119"/>
          <p:cNvSpPr/>
          <p:nvPr/>
        </p:nvSpPr>
        <p:spPr>
          <a:xfrm>
            <a:off x="4082937" y="4110033"/>
            <a:ext cx="52770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8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СЗДУВ</a:t>
            </a:r>
            <a:endParaRPr lang="bg-BG" sz="800" b="1" dirty="0"/>
          </a:p>
        </p:txBody>
      </p:sp>
      <p:sp>
        <p:nvSpPr>
          <p:cNvPr id="122" name="Текстово поле 99"/>
          <p:cNvSpPr txBox="1">
            <a:spLocks noChangeArrowheads="1"/>
          </p:cNvSpPr>
          <p:nvPr/>
        </p:nvSpPr>
        <p:spPr bwMode="auto">
          <a:xfrm>
            <a:off x="10129074" y="4529134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1</a:t>
            </a:r>
            <a:endParaRPr lang="bg-BG" altLang="bg-BG" sz="900" dirty="0"/>
          </a:p>
        </p:txBody>
      </p:sp>
      <p:pic>
        <p:nvPicPr>
          <p:cNvPr id="123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271950" y="4572157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4" name="Текстово поле 99"/>
          <p:cNvSpPr txBox="1">
            <a:spLocks noChangeArrowheads="1"/>
          </p:cNvSpPr>
          <p:nvPr/>
        </p:nvSpPr>
        <p:spPr bwMode="auto">
          <a:xfrm>
            <a:off x="10129862" y="4660105"/>
            <a:ext cx="25558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altLang="bg-BG" sz="900" dirty="0" smtClean="0"/>
              <a:t>2</a:t>
            </a:r>
            <a:endParaRPr lang="bg-BG" altLang="bg-BG" sz="900" dirty="0"/>
          </a:p>
        </p:txBody>
      </p:sp>
      <p:pic>
        <p:nvPicPr>
          <p:cNvPr id="125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271615" y="4710106"/>
            <a:ext cx="139237" cy="141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5" name="AutoShape 6"/>
          <p:cNvSpPr>
            <a:spLocks noChangeArrowheads="1"/>
          </p:cNvSpPr>
          <p:nvPr/>
        </p:nvSpPr>
        <p:spPr bwMode="auto">
          <a:xfrm>
            <a:off x="7915578" y="425261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37" name="AutoShape 6"/>
          <p:cNvSpPr>
            <a:spLocks noChangeArrowheads="1"/>
          </p:cNvSpPr>
          <p:nvPr/>
        </p:nvSpPr>
        <p:spPr bwMode="auto">
          <a:xfrm>
            <a:off x="8631862" y="425195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139" name="Право съединение 138"/>
          <p:cNvCxnSpPr>
            <a:stCxn id="137" idx="1"/>
            <a:endCxn id="135" idx="3"/>
          </p:cNvCxnSpPr>
          <p:nvPr/>
        </p:nvCxnSpPr>
        <p:spPr>
          <a:xfrm rot="10800000" flipV="1">
            <a:off x="8167579" y="4323956"/>
            <a:ext cx="505701" cy="66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AutoShape 6"/>
          <p:cNvSpPr>
            <a:spLocks noChangeArrowheads="1"/>
          </p:cNvSpPr>
          <p:nvPr/>
        </p:nvSpPr>
        <p:spPr bwMode="auto">
          <a:xfrm rot="17607702">
            <a:off x="6977162" y="4730839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41" name="AutoShape 6"/>
          <p:cNvSpPr>
            <a:spLocks noChangeArrowheads="1"/>
          </p:cNvSpPr>
          <p:nvPr/>
        </p:nvSpPr>
        <p:spPr bwMode="auto">
          <a:xfrm>
            <a:off x="7198340" y="425261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148" name="Право съединение 147"/>
          <p:cNvCxnSpPr>
            <a:stCxn id="141" idx="1"/>
            <a:endCxn id="140" idx="3"/>
          </p:cNvCxnSpPr>
          <p:nvPr/>
        </p:nvCxnSpPr>
        <p:spPr>
          <a:xfrm rot="10800000" flipV="1">
            <a:off x="7153327" y="4324616"/>
            <a:ext cx="86430" cy="36264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аво съединение 148"/>
          <p:cNvCxnSpPr>
            <a:stCxn id="141" idx="3"/>
            <a:endCxn id="135" idx="1"/>
          </p:cNvCxnSpPr>
          <p:nvPr/>
        </p:nvCxnSpPr>
        <p:spPr>
          <a:xfrm>
            <a:off x="7450340" y="4324616"/>
            <a:ext cx="506655" cy="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AutoShape 6"/>
          <p:cNvSpPr>
            <a:spLocks noChangeArrowheads="1"/>
          </p:cNvSpPr>
          <p:nvPr/>
        </p:nvSpPr>
        <p:spPr bwMode="auto">
          <a:xfrm rot="10800000">
            <a:off x="5351431" y="4254518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181" name="AutoShape 6"/>
          <p:cNvSpPr>
            <a:spLocks noChangeArrowheads="1"/>
          </p:cNvSpPr>
          <p:nvPr/>
        </p:nvSpPr>
        <p:spPr bwMode="auto">
          <a:xfrm rot="10800000">
            <a:off x="4608466" y="4259274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185" name="Право съединение 184"/>
          <p:cNvCxnSpPr>
            <a:stCxn id="181" idx="1"/>
            <a:endCxn id="169" idx="3"/>
          </p:cNvCxnSpPr>
          <p:nvPr/>
        </p:nvCxnSpPr>
        <p:spPr>
          <a:xfrm flipV="1">
            <a:off x="4819049" y="4326518"/>
            <a:ext cx="532382" cy="4756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AutoShape 6"/>
          <p:cNvSpPr>
            <a:spLocks noChangeArrowheads="1"/>
          </p:cNvSpPr>
          <p:nvPr/>
        </p:nvSpPr>
        <p:spPr bwMode="auto">
          <a:xfrm rot="10800000">
            <a:off x="6882868" y="4251727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sp>
        <p:nvSpPr>
          <p:cNvPr id="200" name="AutoShape 6"/>
          <p:cNvSpPr>
            <a:spLocks noChangeArrowheads="1"/>
          </p:cNvSpPr>
          <p:nvPr/>
        </p:nvSpPr>
        <p:spPr bwMode="auto">
          <a:xfrm rot="10800000">
            <a:off x="6127723" y="4254511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01" name="Право съединение 200"/>
          <p:cNvCxnSpPr>
            <a:stCxn id="200" idx="1"/>
            <a:endCxn id="186" idx="3"/>
          </p:cNvCxnSpPr>
          <p:nvPr/>
        </p:nvCxnSpPr>
        <p:spPr>
          <a:xfrm flipV="1">
            <a:off x="6338306" y="4323727"/>
            <a:ext cx="544562" cy="2784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Право съединение 204"/>
          <p:cNvCxnSpPr>
            <a:stCxn id="200" idx="3"/>
            <a:endCxn id="169" idx="1"/>
          </p:cNvCxnSpPr>
          <p:nvPr/>
        </p:nvCxnSpPr>
        <p:spPr>
          <a:xfrm rot="10800000" flipV="1">
            <a:off x="5562015" y="4326510"/>
            <a:ext cx="565709" cy="7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Право съединение 213"/>
          <p:cNvCxnSpPr>
            <a:stCxn id="186" idx="1"/>
            <a:endCxn id="140" idx="3"/>
          </p:cNvCxnSpPr>
          <p:nvPr/>
        </p:nvCxnSpPr>
        <p:spPr>
          <a:xfrm>
            <a:off x="7093451" y="4323727"/>
            <a:ext cx="59876" cy="363529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AutoShape 6"/>
          <p:cNvSpPr>
            <a:spLocks noChangeArrowheads="1"/>
          </p:cNvSpPr>
          <p:nvPr/>
        </p:nvSpPr>
        <p:spPr bwMode="auto">
          <a:xfrm rot="10800000">
            <a:off x="3875071" y="426084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31" name="Право съединение 230"/>
          <p:cNvCxnSpPr>
            <a:stCxn id="230" idx="1"/>
            <a:endCxn id="181" idx="3"/>
          </p:cNvCxnSpPr>
          <p:nvPr/>
        </p:nvCxnSpPr>
        <p:spPr>
          <a:xfrm flipV="1">
            <a:off x="4085654" y="4331274"/>
            <a:ext cx="522812" cy="1572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AutoShape 6"/>
          <p:cNvSpPr>
            <a:spLocks noChangeArrowheads="1"/>
          </p:cNvSpPr>
          <p:nvPr/>
        </p:nvSpPr>
        <p:spPr bwMode="auto">
          <a:xfrm rot="5400000">
            <a:off x="3438505" y="452119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34" name="Право съединение 233"/>
          <p:cNvCxnSpPr>
            <a:stCxn id="233" idx="1"/>
            <a:endCxn id="230" idx="3"/>
          </p:cNvCxnSpPr>
          <p:nvPr/>
        </p:nvCxnSpPr>
        <p:spPr>
          <a:xfrm rot="5400000" flipH="1" flipV="1">
            <a:off x="3631905" y="4265447"/>
            <a:ext cx="175767" cy="310566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AutoShape 6"/>
          <p:cNvSpPr>
            <a:spLocks noChangeArrowheads="1"/>
          </p:cNvSpPr>
          <p:nvPr/>
        </p:nvSpPr>
        <p:spPr bwMode="auto">
          <a:xfrm rot="5400000">
            <a:off x="3443242" y="5193154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39" name="Право съединение 238"/>
          <p:cNvCxnSpPr>
            <a:stCxn id="238" idx="1"/>
            <a:endCxn id="233" idx="3"/>
          </p:cNvCxnSpPr>
          <p:nvPr/>
        </p:nvCxnSpPr>
        <p:spPr>
          <a:xfrm rot="16200000" flipV="1">
            <a:off x="3336187" y="4947515"/>
            <a:ext cx="461375" cy="4737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AutoShape 6"/>
          <p:cNvSpPr>
            <a:spLocks noChangeArrowheads="1"/>
          </p:cNvSpPr>
          <p:nvPr/>
        </p:nvSpPr>
        <p:spPr bwMode="auto">
          <a:xfrm rot="5400000">
            <a:off x="3449592" y="5848796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42" name="Право съединение 241"/>
          <p:cNvCxnSpPr>
            <a:stCxn id="241" idx="1"/>
            <a:endCxn id="238" idx="3"/>
          </p:cNvCxnSpPr>
          <p:nvPr/>
        </p:nvCxnSpPr>
        <p:spPr>
          <a:xfrm rot="16200000" flipV="1">
            <a:off x="3349888" y="5610509"/>
            <a:ext cx="445059" cy="635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AutoShape 6"/>
          <p:cNvSpPr>
            <a:spLocks noChangeArrowheads="1"/>
          </p:cNvSpPr>
          <p:nvPr/>
        </p:nvSpPr>
        <p:spPr bwMode="auto">
          <a:xfrm rot="5400000">
            <a:off x="3455942" y="6522342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45" name="Право съединение 244"/>
          <p:cNvCxnSpPr>
            <a:stCxn id="244" idx="1"/>
            <a:endCxn id="241" idx="3"/>
          </p:cNvCxnSpPr>
          <p:nvPr/>
        </p:nvCxnSpPr>
        <p:spPr>
          <a:xfrm rot="16200000" flipV="1">
            <a:off x="3347286" y="6275103"/>
            <a:ext cx="462963" cy="635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AutoShape 6"/>
          <p:cNvSpPr>
            <a:spLocks noChangeArrowheads="1"/>
          </p:cNvSpPr>
          <p:nvPr/>
        </p:nvSpPr>
        <p:spPr bwMode="auto">
          <a:xfrm rot="5400000">
            <a:off x="3462292" y="7177984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47" name="Право съединение 246"/>
          <p:cNvCxnSpPr>
            <a:stCxn id="246" idx="1"/>
            <a:endCxn id="244" idx="3"/>
          </p:cNvCxnSpPr>
          <p:nvPr/>
        </p:nvCxnSpPr>
        <p:spPr>
          <a:xfrm rot="16200000" flipV="1">
            <a:off x="3362588" y="6939697"/>
            <a:ext cx="445059" cy="635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AutoShape 6"/>
          <p:cNvSpPr>
            <a:spLocks noChangeArrowheads="1"/>
          </p:cNvSpPr>
          <p:nvPr/>
        </p:nvSpPr>
        <p:spPr bwMode="auto">
          <a:xfrm rot="5400000">
            <a:off x="3462292" y="7828422"/>
            <a:ext cx="252000" cy="144000"/>
          </a:xfrm>
          <a:prstGeom prst="notchedRightArrow">
            <a:avLst>
              <a:gd name="adj1" fmla="val 43750"/>
              <a:gd name="adj2" fmla="val 65741"/>
            </a:avLst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>
            <a:defPPr>
              <a:defRPr lang="bg-BG"/>
            </a:defPPr>
            <a:lvl1pPr marL="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800" dirty="0">
              <a:latin typeface="Calibri" pitchFamily="34" charset="0"/>
            </a:endParaRPr>
          </a:p>
        </p:txBody>
      </p:sp>
      <p:cxnSp>
        <p:nvCxnSpPr>
          <p:cNvPr id="250" name="Право съединение 249"/>
          <p:cNvCxnSpPr>
            <a:stCxn id="249" idx="1"/>
            <a:endCxn id="246" idx="3"/>
          </p:cNvCxnSpPr>
          <p:nvPr/>
        </p:nvCxnSpPr>
        <p:spPr>
          <a:xfrm rot="5400000" flipH="1" flipV="1">
            <a:off x="3368365" y="7595912"/>
            <a:ext cx="439855" cy="0"/>
          </a:xfrm>
          <a:prstGeom prst="line">
            <a:avLst/>
          </a:prstGeom>
          <a:ln>
            <a:solidFill>
              <a:srgbClr val="48F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Текстово поле 99"/>
          <p:cNvSpPr txBox="1">
            <a:spLocks noChangeArrowheads="1"/>
          </p:cNvSpPr>
          <p:nvPr/>
        </p:nvSpPr>
        <p:spPr bwMode="auto">
          <a:xfrm>
            <a:off x="6253162" y="6106486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Зала за хемодиализа </a:t>
            </a:r>
            <a:r>
              <a:rPr lang="en-US" altLang="bg-BG" sz="600" b="1" dirty="0" smtClean="0">
                <a:latin typeface="Arial" pitchFamily="34" charset="0"/>
                <a:cs typeface="Arial" pitchFamily="34" charset="0"/>
              </a:rPr>
              <a:t>II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4" name="Текстово поле 99"/>
          <p:cNvSpPr txBox="1">
            <a:spLocks noChangeArrowheads="1"/>
          </p:cNvSpPr>
          <p:nvPr/>
        </p:nvSpPr>
        <p:spPr bwMode="auto">
          <a:xfrm>
            <a:off x="4933940" y="6086484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Зала за хемодиализа </a:t>
            </a:r>
            <a:r>
              <a:rPr lang="en-US" altLang="bg-BG" sz="600" b="1" dirty="0" smtClean="0">
                <a:latin typeface="Arial" pitchFamily="34" charset="0"/>
                <a:cs typeface="Arial" pitchFamily="34" charset="0"/>
              </a:rPr>
              <a:t>III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7" name="Текстово поле 99"/>
          <p:cNvSpPr txBox="1">
            <a:spLocks noChangeArrowheads="1"/>
          </p:cNvSpPr>
          <p:nvPr/>
        </p:nvSpPr>
        <p:spPr bwMode="auto">
          <a:xfrm>
            <a:off x="6543676" y="4476748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Сестринска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стая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8" name="Текстово поле 99"/>
          <p:cNvSpPr txBox="1">
            <a:spLocks noChangeArrowheads="1"/>
          </p:cNvSpPr>
          <p:nvPr/>
        </p:nvSpPr>
        <p:spPr bwMode="auto">
          <a:xfrm>
            <a:off x="5900734" y="4872038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Лекарски кабинет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9" name="Текстово поле 99"/>
          <p:cNvSpPr txBox="1">
            <a:spLocks noChangeArrowheads="1"/>
          </p:cNvSpPr>
          <p:nvPr/>
        </p:nvSpPr>
        <p:spPr bwMode="auto">
          <a:xfrm>
            <a:off x="5133966" y="4872038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Старша 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сестра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0" name="Текстово поле 99"/>
          <p:cNvSpPr txBox="1">
            <a:spLocks noChangeArrowheads="1"/>
          </p:cNvSpPr>
          <p:nvPr/>
        </p:nvSpPr>
        <p:spPr bwMode="auto">
          <a:xfrm>
            <a:off x="4233848" y="4870450"/>
            <a:ext cx="6556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Техническо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помещение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1" name="Текстово поле 99"/>
          <p:cNvSpPr txBox="1">
            <a:spLocks noChangeArrowheads="1"/>
          </p:cNvSpPr>
          <p:nvPr/>
        </p:nvSpPr>
        <p:spPr bwMode="auto">
          <a:xfrm>
            <a:off x="2644748" y="4891088"/>
            <a:ext cx="65564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Склад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2" name="Текстово поле 99"/>
          <p:cNvSpPr txBox="1">
            <a:spLocks noChangeArrowheads="1"/>
          </p:cNvSpPr>
          <p:nvPr/>
        </p:nvSpPr>
        <p:spPr bwMode="auto">
          <a:xfrm>
            <a:off x="3700444" y="4625974"/>
            <a:ext cx="65564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Склад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3" name="Текстово поле 99"/>
          <p:cNvSpPr txBox="1">
            <a:spLocks noChangeArrowheads="1"/>
          </p:cNvSpPr>
          <p:nvPr/>
        </p:nvSpPr>
        <p:spPr bwMode="auto">
          <a:xfrm>
            <a:off x="3686156" y="5300666"/>
            <a:ext cx="6556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Чистач.</a:t>
            </a:r>
          </a:p>
          <a:p>
            <a:r>
              <a:rPr lang="bg-BG" altLang="bg-BG" sz="600" b="1" dirty="0" err="1" smtClean="0">
                <a:latin typeface="Arial" pitchFamily="34" charset="0"/>
                <a:cs typeface="Arial" pitchFamily="34" charset="0"/>
              </a:rPr>
              <a:t>Инвент</a:t>
            </a:r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.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4" name="Текстово поле 99"/>
          <p:cNvSpPr txBox="1">
            <a:spLocks noChangeArrowheads="1"/>
          </p:cNvSpPr>
          <p:nvPr/>
        </p:nvSpPr>
        <p:spPr bwMode="auto">
          <a:xfrm>
            <a:off x="3698856" y="6411924"/>
            <a:ext cx="65564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Склад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5" name="Текстово поле 99"/>
          <p:cNvSpPr txBox="1">
            <a:spLocks noChangeArrowheads="1"/>
          </p:cNvSpPr>
          <p:nvPr/>
        </p:nvSpPr>
        <p:spPr bwMode="auto">
          <a:xfrm>
            <a:off x="4224322" y="6080949"/>
            <a:ext cx="6556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Обработка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вода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" name="Текстово поле 99"/>
          <p:cNvSpPr txBox="1">
            <a:spLocks noChangeArrowheads="1"/>
          </p:cNvSpPr>
          <p:nvPr/>
        </p:nvSpPr>
        <p:spPr bwMode="auto">
          <a:xfrm>
            <a:off x="7348544" y="4744265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Чакалня/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Съблекалня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7" name="Текстово поле 99"/>
          <p:cNvSpPr txBox="1">
            <a:spLocks noChangeArrowheads="1"/>
          </p:cNvSpPr>
          <p:nvPr/>
        </p:nvSpPr>
        <p:spPr bwMode="auto">
          <a:xfrm>
            <a:off x="8115312" y="5023667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Чакалня/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Съблекалня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8" name="Текстово поле 99"/>
          <p:cNvSpPr txBox="1">
            <a:spLocks noChangeArrowheads="1"/>
          </p:cNvSpPr>
          <p:nvPr/>
        </p:nvSpPr>
        <p:spPr bwMode="auto">
          <a:xfrm>
            <a:off x="8882080" y="5690421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Чакалня/</a:t>
            </a:r>
          </a:p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Съблекалня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9" name="Текстово поле 99"/>
          <p:cNvSpPr txBox="1">
            <a:spLocks noChangeArrowheads="1"/>
          </p:cNvSpPr>
          <p:nvPr/>
        </p:nvSpPr>
        <p:spPr bwMode="auto">
          <a:xfrm>
            <a:off x="8932880" y="4800600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err="1" smtClean="0">
                <a:latin typeface="Arial" pitchFamily="34" charset="0"/>
                <a:cs typeface="Arial" pitchFamily="34" charset="0"/>
              </a:rPr>
              <a:t>Манипула-ционна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0" name="Текстово поле 99"/>
          <p:cNvSpPr txBox="1">
            <a:spLocks noChangeArrowheads="1"/>
          </p:cNvSpPr>
          <p:nvPr/>
        </p:nvSpPr>
        <p:spPr bwMode="auto">
          <a:xfrm>
            <a:off x="9609160" y="4273032"/>
            <a:ext cx="85725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Коридор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1" name="Текстово поле 99"/>
          <p:cNvSpPr txBox="1">
            <a:spLocks noChangeArrowheads="1"/>
          </p:cNvSpPr>
          <p:nvPr/>
        </p:nvSpPr>
        <p:spPr bwMode="auto">
          <a:xfrm>
            <a:off x="9615510" y="6238884"/>
            <a:ext cx="857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хемодиализа </a:t>
            </a:r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инфекциозно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2" name="Текстово поле 99"/>
          <p:cNvSpPr txBox="1">
            <a:spLocks noChangeArrowheads="1"/>
          </p:cNvSpPr>
          <p:nvPr/>
        </p:nvSpPr>
        <p:spPr bwMode="auto">
          <a:xfrm>
            <a:off x="10582304" y="6345248"/>
            <a:ext cx="85725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Началник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3" name="Текстово поле 99"/>
          <p:cNvSpPr txBox="1">
            <a:spLocks noChangeArrowheads="1"/>
          </p:cNvSpPr>
          <p:nvPr/>
        </p:nvSpPr>
        <p:spPr bwMode="auto">
          <a:xfrm>
            <a:off x="10575954" y="5729294"/>
            <a:ext cx="85725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Секретар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4" name="Текстово поле 99"/>
          <p:cNvSpPr txBox="1">
            <a:spLocks noChangeArrowheads="1"/>
          </p:cNvSpPr>
          <p:nvPr/>
        </p:nvSpPr>
        <p:spPr bwMode="auto">
          <a:xfrm>
            <a:off x="11401460" y="4425432"/>
            <a:ext cx="85725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Аптека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5" name="Текстово поле 99"/>
          <p:cNvSpPr txBox="1">
            <a:spLocks noChangeArrowheads="1"/>
          </p:cNvSpPr>
          <p:nvPr/>
        </p:nvSpPr>
        <p:spPr bwMode="auto">
          <a:xfrm>
            <a:off x="5329230" y="3615802"/>
            <a:ext cx="142876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Коридор болнична аптека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" name="Текстово поле 99"/>
          <p:cNvSpPr txBox="1">
            <a:spLocks noChangeArrowheads="1"/>
          </p:cNvSpPr>
          <p:nvPr/>
        </p:nvSpPr>
        <p:spPr bwMode="auto">
          <a:xfrm>
            <a:off x="10472766" y="3598854"/>
            <a:ext cx="142876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bg-BG"/>
            </a:defPPr>
            <a:lvl1pPr marL="0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0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00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00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013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016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019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022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025" algn="l" defTabSz="1280006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altLang="bg-BG" sz="600" b="1" dirty="0" smtClean="0">
                <a:latin typeface="Arial" pitchFamily="34" charset="0"/>
                <a:cs typeface="Arial" pitchFamily="34" charset="0"/>
              </a:rPr>
              <a:t>Коридор болнична аптека</a:t>
            </a:r>
            <a:endParaRPr lang="bg-BG" altLang="bg-BG" sz="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</TotalTime>
  <Words>306</Words>
  <Application>Microsoft Office PowerPoint</Application>
  <PresentationFormat>Хартия A3 (297x420 мм)</PresentationFormat>
  <Paragraphs>82</Paragraphs>
  <Slides>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0</vt:i4>
      </vt:variant>
      <vt:variant>
        <vt:lpstr>Заглавия на слайдовете</vt:lpstr>
      </vt:variant>
      <vt:variant>
        <vt:i4>1</vt:i4>
      </vt:variant>
    </vt:vector>
  </HeadingPairs>
  <TitlesOfParts>
    <vt:vector size="2" baseType="lpstr">
      <vt:lpstr>Office тема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admin</cp:lastModifiedBy>
  <cp:revision>395</cp:revision>
  <dcterms:created xsi:type="dcterms:W3CDTF">2012-05-13T19:20:04Z</dcterms:created>
  <dcterms:modified xsi:type="dcterms:W3CDTF">2018-06-28T17:56:48Z</dcterms:modified>
</cp:coreProperties>
</file>